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PT Sans Narrow"/>
      <p:regular r:id="rId16"/>
      <p:bold r:id="rId17"/>
    </p:embeddedFont>
    <p:embeddedFont>
      <p:font typeface="Open Sans"/>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OpenSans-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TSansNarrow-bold.fntdata"/><Relationship Id="rId16" Type="http://schemas.openxmlformats.org/officeDocument/2006/relationships/font" Target="fonts/PTSansNarrow-regular.fntdata"/><Relationship Id="rId5" Type="http://schemas.openxmlformats.org/officeDocument/2006/relationships/notesMaster" Target="notesMasters/notesMaster1.xml"/><Relationship Id="rId19" Type="http://schemas.openxmlformats.org/officeDocument/2006/relationships/font" Target="fonts/OpenSans-bold.fntdata"/><Relationship Id="rId6" Type="http://schemas.openxmlformats.org/officeDocument/2006/relationships/slide" Target="slides/slide1.xml"/><Relationship Id="rId18" Type="http://schemas.openxmlformats.org/officeDocument/2006/relationships/font" Target="fonts/OpenSans-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38dcb30f2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38dcb30f2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38dcb30f2c_8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38dcb30f2c_8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38dcb30f2c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38dcb30f2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38dcb30f2c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38dcb30f2c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38dcb30f2c_7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38dcb30f2c_7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38dcb30f2c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38dcb30f2c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38dcb30f2c_8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38dcb30f2c_8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38dcb30f2c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38dcb30f2c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38dcb30f2c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38dcb30f2c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kaggle.com/code/marian447/skytrax-airline-survey-appears-biased" TargetMode="External"/><Relationship Id="rId4" Type="http://schemas.openxmlformats.org/officeDocument/2006/relationships/hyperlink" Target="https://www.kaggle.com/datasets/vedaangchopra/twitter-us-airline-sentiment-dataset" TargetMode="External"/><Relationship Id="rId5" Type="http://schemas.openxmlformats.org/officeDocument/2006/relationships/hyperlink" Target="https://www.geeksforgeeks.org/what-is-unstructured-dat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990"/>
              <a:buFont typeface="Arial"/>
              <a:buNone/>
            </a:pPr>
            <a:r>
              <a:rPr b="1" lang="en" sz="4000">
                <a:latin typeface="Calibri"/>
                <a:ea typeface="Calibri"/>
                <a:cs typeface="Calibri"/>
                <a:sym typeface="Calibri"/>
              </a:rPr>
              <a:t>CIS 4730 Project - Northeast Airlines</a:t>
            </a:r>
            <a:endParaRPr b="1" sz="4000">
              <a:latin typeface="Calibri"/>
              <a:ea typeface="Calibri"/>
              <a:cs typeface="Calibri"/>
              <a:sym typeface="Calibri"/>
            </a:endParaRPr>
          </a:p>
          <a:p>
            <a:pPr indent="0" lvl="0" marL="0" rtl="0" algn="l">
              <a:spcBef>
                <a:spcPts val="0"/>
              </a:spcBef>
              <a:spcAft>
                <a:spcPts val="0"/>
              </a:spcAft>
              <a:buSzPts val="990"/>
              <a:buNone/>
            </a:pPr>
            <a:r>
              <a:t/>
            </a:r>
            <a:endParaRPr sz="2520"/>
          </a:p>
        </p:txBody>
      </p:sp>
      <p:sp>
        <p:nvSpPr>
          <p:cNvPr id="67" name="Google Shape;67;p13"/>
          <p:cNvSpPr txBox="1"/>
          <p:nvPr>
            <p:ph idx="1" type="body"/>
          </p:nvPr>
        </p:nvSpPr>
        <p:spPr>
          <a:xfrm>
            <a:off x="311688" y="1280125"/>
            <a:ext cx="8520600" cy="499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sz="1500"/>
              <a:t>Emory Ellis, Jenny Zhenya Tacker, </a:t>
            </a:r>
            <a:r>
              <a:rPr b="1" lang="en" sz="1500"/>
              <a:t>Navjit Singh, Sean Koo, Chris Norris</a:t>
            </a:r>
            <a:endParaRPr b="1" sz="1500"/>
          </a:p>
        </p:txBody>
      </p:sp>
      <p:pic>
        <p:nvPicPr>
          <p:cNvPr id="68" name="Google Shape;68;p13"/>
          <p:cNvPicPr preferRelativeResize="0"/>
          <p:nvPr/>
        </p:nvPicPr>
        <p:blipFill>
          <a:blip r:embed="rId3">
            <a:alphaModFix/>
          </a:blip>
          <a:stretch>
            <a:fillRect/>
          </a:stretch>
        </p:blipFill>
        <p:spPr>
          <a:xfrm>
            <a:off x="3062288" y="2571738"/>
            <a:ext cx="3019425" cy="15144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Resources</a:t>
            </a:r>
            <a:endParaRPr/>
          </a:p>
        </p:txBody>
      </p:sp>
      <p:sp>
        <p:nvSpPr>
          <p:cNvPr id="135" name="Google Shape;135;p22"/>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Structured Data Survey via </a:t>
            </a:r>
            <a:r>
              <a:rPr b="1" lang="en" sz="1500"/>
              <a:t>Kaggle: </a:t>
            </a:r>
            <a:r>
              <a:rPr b="1" lang="en" sz="1500" u="sng">
                <a:solidFill>
                  <a:schemeClr val="hlink"/>
                </a:solidFill>
                <a:hlinkClick r:id="rId3"/>
              </a:rPr>
              <a:t>https://www.kaggle.com/code/marian447/skytrax-airline-survey-appears-biased</a:t>
            </a:r>
            <a:endParaRPr b="1" sz="1500"/>
          </a:p>
          <a:p>
            <a:pPr indent="-323850" lvl="0" marL="457200" rtl="0" algn="l">
              <a:spcBef>
                <a:spcPts val="0"/>
              </a:spcBef>
              <a:spcAft>
                <a:spcPts val="0"/>
              </a:spcAft>
              <a:buSzPts val="1500"/>
              <a:buChar char="●"/>
            </a:pPr>
            <a:r>
              <a:rPr lang="en" sz="1500"/>
              <a:t>Unstructured Data Sentiment (Tweets) via</a:t>
            </a:r>
            <a:r>
              <a:rPr lang="en" sz="1500"/>
              <a:t> </a:t>
            </a:r>
            <a:r>
              <a:rPr b="1" lang="en" sz="1500"/>
              <a:t>Kaggle</a:t>
            </a:r>
            <a:r>
              <a:rPr lang="en" sz="1500"/>
              <a:t>: </a:t>
            </a:r>
            <a:r>
              <a:rPr b="1" lang="en" sz="1500" u="sng">
                <a:solidFill>
                  <a:schemeClr val="hlink"/>
                </a:solidFill>
                <a:hlinkClick r:id="rId4"/>
              </a:rPr>
              <a:t>https://www.kaggle.com/datasets/vedaangchopra/twitter-us-airline-sentiment-dataset</a:t>
            </a:r>
            <a:endParaRPr b="1" sz="1500"/>
          </a:p>
          <a:p>
            <a:pPr indent="-323850" lvl="0" marL="457200" rtl="0" algn="l">
              <a:spcBef>
                <a:spcPts val="0"/>
              </a:spcBef>
              <a:spcAft>
                <a:spcPts val="0"/>
              </a:spcAft>
              <a:buSzPts val="1500"/>
              <a:buChar char="●"/>
            </a:pPr>
            <a:r>
              <a:rPr lang="en" sz="1500"/>
              <a:t>Unstructured Dataset via </a:t>
            </a:r>
            <a:r>
              <a:rPr b="1" lang="en" sz="1500"/>
              <a:t>GeeksforGeeks</a:t>
            </a:r>
            <a:r>
              <a:rPr lang="en" sz="1500"/>
              <a:t>: 									</a:t>
            </a:r>
            <a:r>
              <a:rPr b="1" lang="en" sz="1500" u="sng">
                <a:solidFill>
                  <a:schemeClr val="accent5"/>
                </a:solidFill>
                <a:latin typeface="Arial"/>
                <a:ea typeface="Arial"/>
                <a:cs typeface="Arial"/>
                <a:sym typeface="Arial"/>
                <a:hlinkClick r:id="rId5">
                  <a:extLst>
                    <a:ext uri="{A12FA001-AC4F-418D-AE19-62706E023703}">
                      <ahyp:hlinkClr val="tx"/>
                    </a:ext>
                  </a:extLst>
                </a:hlinkClick>
              </a:rPr>
              <a:t>What is Unstructured Data? - GeeksforGeeks</a:t>
            </a:r>
            <a:endParaRPr b="1" sz="1900"/>
          </a:p>
          <a:p>
            <a:pPr indent="0" lvl="0" marL="45720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311700" y="32900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Business Problem</a:t>
            </a:r>
            <a:endParaRPr/>
          </a:p>
        </p:txBody>
      </p:sp>
      <p:sp>
        <p:nvSpPr>
          <p:cNvPr id="74" name="Google Shape;74;p14"/>
          <p:cNvSpPr txBox="1"/>
          <p:nvPr>
            <p:ph idx="1" type="body"/>
          </p:nvPr>
        </p:nvSpPr>
        <p:spPr>
          <a:xfrm>
            <a:off x="311700" y="1152425"/>
            <a:ext cx="8520600" cy="17877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sz="2300">
                <a:solidFill>
                  <a:srgbClr val="000000"/>
                </a:solidFill>
                <a:latin typeface="Calibri"/>
                <a:ea typeface="Calibri"/>
                <a:cs typeface="Calibri"/>
                <a:sym typeface="Calibri"/>
              </a:rPr>
              <a:t>Identify </a:t>
            </a:r>
            <a:r>
              <a:rPr lang="en" sz="2300">
                <a:solidFill>
                  <a:srgbClr val="292929"/>
                </a:solidFill>
                <a:latin typeface="Calibri"/>
                <a:ea typeface="Calibri"/>
                <a:cs typeface="Calibri"/>
                <a:sym typeface="Calibri"/>
              </a:rPr>
              <a:t>customer dissatisfaction</a:t>
            </a:r>
            <a:r>
              <a:rPr lang="en" sz="2300">
                <a:solidFill>
                  <a:srgbClr val="000000"/>
                </a:solidFill>
                <a:latin typeface="Calibri"/>
                <a:ea typeface="Calibri"/>
                <a:cs typeface="Calibri"/>
                <a:sym typeface="Calibri"/>
              </a:rPr>
              <a:t> with Northeast Airlines as rewards members have declined in the previous year. Use internal and external data to improve customer satisfaction and retention to increase net profit in 2023.</a:t>
            </a:r>
            <a:endParaRPr sz="2300">
              <a:latin typeface="Calibri"/>
              <a:ea typeface="Calibri"/>
              <a:cs typeface="Calibri"/>
              <a:sym typeface="Calibri"/>
            </a:endParaRPr>
          </a:p>
        </p:txBody>
      </p:sp>
      <p:pic>
        <p:nvPicPr>
          <p:cNvPr id="75" name="Google Shape;75;p14"/>
          <p:cNvPicPr preferRelativeResize="0"/>
          <p:nvPr/>
        </p:nvPicPr>
        <p:blipFill>
          <a:blip r:embed="rId3">
            <a:alphaModFix/>
          </a:blip>
          <a:stretch>
            <a:fillRect/>
          </a:stretch>
        </p:blipFill>
        <p:spPr>
          <a:xfrm>
            <a:off x="6509600" y="2792225"/>
            <a:ext cx="1997827" cy="19676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5"/>
          <p:cNvPicPr preferRelativeResize="0"/>
          <p:nvPr/>
        </p:nvPicPr>
        <p:blipFill>
          <a:blip r:embed="rId3">
            <a:alphaModFix/>
          </a:blip>
          <a:stretch>
            <a:fillRect/>
          </a:stretch>
        </p:blipFill>
        <p:spPr>
          <a:xfrm>
            <a:off x="0" y="678653"/>
            <a:ext cx="9144003" cy="4464845"/>
          </a:xfrm>
          <a:prstGeom prst="rect">
            <a:avLst/>
          </a:prstGeom>
          <a:noFill/>
          <a:ln>
            <a:noFill/>
          </a:ln>
        </p:spPr>
      </p:pic>
      <p:sp>
        <p:nvSpPr>
          <p:cNvPr id="81" name="Google Shape;81;p15"/>
          <p:cNvSpPr txBox="1"/>
          <p:nvPr/>
        </p:nvSpPr>
        <p:spPr>
          <a:xfrm>
            <a:off x="725250" y="106650"/>
            <a:ext cx="76935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600">
                <a:solidFill>
                  <a:schemeClr val="accent1"/>
                </a:solidFill>
                <a:latin typeface="PT Sans Narrow"/>
                <a:ea typeface="PT Sans Narrow"/>
                <a:cs typeface="PT Sans Narrow"/>
                <a:sym typeface="PT Sans Narrow"/>
              </a:rPr>
              <a:t>Survey App Reviews</a:t>
            </a:r>
            <a:endParaRPr b="1" sz="2600">
              <a:solidFill>
                <a:schemeClr val="accent1"/>
              </a:solidFill>
              <a:latin typeface="PT Sans Narrow"/>
              <a:ea typeface="PT Sans Narrow"/>
              <a:cs typeface="PT Sans Narrow"/>
              <a:sym typeface="PT Sans Narrow"/>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508975" y="445025"/>
            <a:ext cx="15810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Top 3</a:t>
            </a:r>
            <a:endParaRPr/>
          </a:p>
        </p:txBody>
      </p:sp>
      <p:sp>
        <p:nvSpPr>
          <p:cNvPr id="87" name="Google Shape;87;p16"/>
          <p:cNvSpPr txBox="1"/>
          <p:nvPr>
            <p:ph idx="1" type="body"/>
          </p:nvPr>
        </p:nvSpPr>
        <p:spPr>
          <a:xfrm>
            <a:off x="311700" y="1266325"/>
            <a:ext cx="38205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6AA84F"/>
              </a:buClr>
              <a:buSzPts val="1800"/>
              <a:buChar char="-"/>
            </a:pPr>
            <a:r>
              <a:rPr lang="en">
                <a:solidFill>
                  <a:srgbClr val="6AA84F"/>
                </a:solidFill>
              </a:rPr>
              <a:t>Online Boarding</a:t>
            </a:r>
            <a:endParaRPr>
              <a:solidFill>
                <a:srgbClr val="6AA84F"/>
              </a:solidFill>
            </a:endParaRPr>
          </a:p>
          <a:p>
            <a:pPr indent="-342900" lvl="0" marL="457200" rtl="0" algn="l">
              <a:spcBef>
                <a:spcPts val="0"/>
              </a:spcBef>
              <a:spcAft>
                <a:spcPts val="0"/>
              </a:spcAft>
              <a:buClr>
                <a:srgbClr val="6AA84F"/>
              </a:buClr>
              <a:buSzPts val="1800"/>
              <a:buChar char="-"/>
            </a:pPr>
            <a:r>
              <a:rPr lang="en">
                <a:solidFill>
                  <a:srgbClr val="6AA84F"/>
                </a:solidFill>
              </a:rPr>
              <a:t>In-flight Entertainment</a:t>
            </a:r>
            <a:endParaRPr>
              <a:solidFill>
                <a:srgbClr val="6AA84F"/>
              </a:solidFill>
            </a:endParaRPr>
          </a:p>
          <a:p>
            <a:pPr indent="-342900" lvl="0" marL="457200" rtl="0" algn="l">
              <a:spcBef>
                <a:spcPts val="0"/>
              </a:spcBef>
              <a:spcAft>
                <a:spcPts val="0"/>
              </a:spcAft>
              <a:buClr>
                <a:srgbClr val="6AA84F"/>
              </a:buClr>
              <a:buSzPts val="1800"/>
              <a:buChar char="-"/>
            </a:pPr>
            <a:r>
              <a:rPr lang="en">
                <a:solidFill>
                  <a:srgbClr val="6AA84F"/>
                </a:solidFill>
              </a:rPr>
              <a:t>In-flight Service</a:t>
            </a:r>
            <a:endParaRPr>
              <a:solidFill>
                <a:srgbClr val="6AA84F"/>
              </a:solidFill>
            </a:endParaRPr>
          </a:p>
        </p:txBody>
      </p:sp>
      <p:sp>
        <p:nvSpPr>
          <p:cNvPr id="88" name="Google Shape;88;p16"/>
          <p:cNvSpPr txBox="1"/>
          <p:nvPr>
            <p:ph type="title"/>
          </p:nvPr>
        </p:nvSpPr>
        <p:spPr>
          <a:xfrm>
            <a:off x="4572000" y="445025"/>
            <a:ext cx="21015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Bottom 3</a:t>
            </a:r>
            <a:endParaRPr/>
          </a:p>
        </p:txBody>
      </p:sp>
      <p:sp>
        <p:nvSpPr>
          <p:cNvPr id="89" name="Google Shape;89;p16"/>
          <p:cNvSpPr txBox="1"/>
          <p:nvPr>
            <p:ph idx="1" type="body"/>
          </p:nvPr>
        </p:nvSpPr>
        <p:spPr>
          <a:xfrm>
            <a:off x="4514000" y="1266325"/>
            <a:ext cx="3820500" cy="33027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b="1" lang="en"/>
              <a:t>Dissatisfied Customers:</a:t>
            </a:r>
            <a:endParaRPr b="1"/>
          </a:p>
          <a:p>
            <a:pPr indent="-342900" lvl="0" marL="457200" rtl="0" algn="l">
              <a:spcBef>
                <a:spcPts val="1200"/>
              </a:spcBef>
              <a:spcAft>
                <a:spcPts val="0"/>
              </a:spcAft>
              <a:buClr>
                <a:srgbClr val="E06666"/>
              </a:buClr>
              <a:buSzPts val="1800"/>
              <a:buAutoNum type="arabicPeriod"/>
            </a:pPr>
            <a:r>
              <a:rPr lang="en">
                <a:solidFill>
                  <a:srgbClr val="E06666"/>
                </a:solidFill>
              </a:rPr>
              <a:t>Inflight Wifi Service</a:t>
            </a:r>
            <a:endParaRPr>
              <a:solidFill>
                <a:srgbClr val="E06666"/>
              </a:solidFill>
            </a:endParaRPr>
          </a:p>
          <a:p>
            <a:pPr indent="-342900" lvl="0" marL="457200" rtl="0" algn="l">
              <a:spcBef>
                <a:spcPts val="0"/>
              </a:spcBef>
              <a:spcAft>
                <a:spcPts val="0"/>
              </a:spcAft>
              <a:buClr>
                <a:srgbClr val="E06666"/>
              </a:buClr>
              <a:buSzPts val="1800"/>
              <a:buAutoNum type="arabicPeriod"/>
            </a:pPr>
            <a:r>
              <a:rPr lang="en">
                <a:solidFill>
                  <a:srgbClr val="E06666"/>
                </a:solidFill>
              </a:rPr>
              <a:t>Ease of Online Booking</a:t>
            </a:r>
            <a:endParaRPr>
              <a:solidFill>
                <a:srgbClr val="E06666"/>
              </a:solidFill>
            </a:endParaRPr>
          </a:p>
          <a:p>
            <a:pPr indent="-342900" lvl="0" marL="457200" rtl="0" algn="l">
              <a:spcBef>
                <a:spcPts val="0"/>
              </a:spcBef>
              <a:spcAft>
                <a:spcPts val="0"/>
              </a:spcAft>
              <a:buSzPts val="1800"/>
              <a:buAutoNum type="arabicPeriod"/>
            </a:pPr>
            <a:r>
              <a:rPr lang="en"/>
              <a:t>Cleanliness</a:t>
            </a:r>
            <a:endParaRPr/>
          </a:p>
          <a:p>
            <a:pPr indent="0" lvl="0" marL="0" rtl="0" algn="l">
              <a:spcBef>
                <a:spcPts val="1200"/>
              </a:spcBef>
              <a:spcAft>
                <a:spcPts val="0"/>
              </a:spcAft>
              <a:buNone/>
            </a:pPr>
            <a:r>
              <a:rPr b="1" lang="en"/>
              <a:t>	Satisfied Customers:</a:t>
            </a:r>
            <a:endParaRPr b="1"/>
          </a:p>
          <a:p>
            <a:pPr indent="-342900" lvl="0" marL="457200" rtl="0" algn="l">
              <a:spcBef>
                <a:spcPts val="1200"/>
              </a:spcBef>
              <a:spcAft>
                <a:spcPts val="0"/>
              </a:spcAft>
              <a:buSzPts val="1800"/>
              <a:buAutoNum type="arabicPeriod"/>
            </a:pPr>
            <a:r>
              <a:rPr lang="en"/>
              <a:t>Gate Location</a:t>
            </a:r>
            <a:endParaRPr/>
          </a:p>
          <a:p>
            <a:pPr indent="-342900" lvl="0" marL="457200" rtl="0" algn="l">
              <a:spcBef>
                <a:spcPts val="0"/>
              </a:spcBef>
              <a:spcAft>
                <a:spcPts val="0"/>
              </a:spcAft>
              <a:buClr>
                <a:srgbClr val="E06666"/>
              </a:buClr>
              <a:buSzPts val="1800"/>
              <a:buAutoNum type="arabicPeriod"/>
            </a:pPr>
            <a:r>
              <a:rPr lang="en">
                <a:solidFill>
                  <a:srgbClr val="E06666"/>
                </a:solidFill>
              </a:rPr>
              <a:t>Ease of Online Booking</a:t>
            </a:r>
            <a:endParaRPr>
              <a:solidFill>
                <a:srgbClr val="E06666"/>
              </a:solidFill>
            </a:endParaRPr>
          </a:p>
          <a:p>
            <a:pPr indent="-342900" lvl="0" marL="457200" rtl="0" algn="l">
              <a:spcBef>
                <a:spcPts val="0"/>
              </a:spcBef>
              <a:spcAft>
                <a:spcPts val="0"/>
              </a:spcAft>
              <a:buClr>
                <a:srgbClr val="E06666"/>
              </a:buClr>
              <a:buSzPts val="1800"/>
              <a:buAutoNum type="arabicPeriod"/>
            </a:pPr>
            <a:r>
              <a:rPr lang="en">
                <a:solidFill>
                  <a:srgbClr val="E06666"/>
                </a:solidFill>
              </a:rPr>
              <a:t>In-flight Wifi Service</a:t>
            </a:r>
            <a:endParaRPr>
              <a:solidFill>
                <a:srgbClr val="E06666"/>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58000" y="259375"/>
            <a:ext cx="4654500" cy="9729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sz="2711"/>
              <a:t>Unstructured Data: Sentiment Analysis (SA)</a:t>
            </a:r>
            <a:endParaRPr sz="2711"/>
          </a:p>
          <a:p>
            <a:pPr indent="0" lvl="0" marL="0" rtl="0" algn="l">
              <a:spcBef>
                <a:spcPts val="0"/>
              </a:spcBef>
              <a:spcAft>
                <a:spcPts val="0"/>
              </a:spcAft>
              <a:buNone/>
            </a:pPr>
            <a:r>
              <a:t/>
            </a:r>
            <a:endParaRPr/>
          </a:p>
        </p:txBody>
      </p:sp>
      <p:sp>
        <p:nvSpPr>
          <p:cNvPr id="95" name="Google Shape;95;p17"/>
          <p:cNvSpPr txBox="1"/>
          <p:nvPr>
            <p:ph idx="1" type="body"/>
          </p:nvPr>
        </p:nvSpPr>
        <p:spPr>
          <a:xfrm>
            <a:off x="0" y="1451975"/>
            <a:ext cx="4572000" cy="29481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Calibri"/>
              <a:buChar char="●"/>
            </a:pPr>
            <a:r>
              <a:rPr lang="en" sz="1600">
                <a:solidFill>
                  <a:srgbClr val="292929"/>
                </a:solidFill>
                <a:highlight>
                  <a:srgbClr val="FFFFFF"/>
                </a:highlight>
                <a:latin typeface="Calibri"/>
                <a:ea typeface="Calibri"/>
                <a:cs typeface="Calibri"/>
                <a:sym typeface="Calibri"/>
              </a:rPr>
              <a:t>With the growth of social media platforms, the interactions between businesses and customers are rapidly evolving</a:t>
            </a:r>
            <a:r>
              <a:rPr lang="en" sz="1600">
                <a:solidFill>
                  <a:srgbClr val="000000"/>
                </a:solidFill>
                <a:latin typeface="Calibri"/>
                <a:ea typeface="Calibri"/>
                <a:cs typeface="Calibri"/>
                <a:sym typeface="Calibri"/>
              </a:rPr>
              <a:t>. This has led to the generation of vast volumes of unstructured data. </a:t>
            </a:r>
            <a:endParaRPr sz="1600">
              <a:solidFill>
                <a:srgbClr val="000000"/>
              </a:solidFill>
              <a:latin typeface="Calibri"/>
              <a:ea typeface="Calibri"/>
              <a:cs typeface="Calibri"/>
              <a:sym typeface="Calibri"/>
            </a:endParaRPr>
          </a:p>
          <a:p>
            <a:pPr indent="0" lvl="0" marL="457200" rtl="0" algn="l">
              <a:spcBef>
                <a:spcPts val="0"/>
              </a:spcBef>
              <a:spcAft>
                <a:spcPts val="0"/>
              </a:spcAft>
              <a:buNone/>
            </a:pPr>
            <a:r>
              <a:t/>
            </a:r>
            <a:endParaRPr sz="1600">
              <a:solidFill>
                <a:srgbClr val="292929"/>
              </a:solidFill>
              <a:highlight>
                <a:srgbClr val="FFFFFF"/>
              </a:highlight>
              <a:latin typeface="Calibri"/>
              <a:ea typeface="Calibri"/>
              <a:cs typeface="Calibri"/>
              <a:sym typeface="Calibri"/>
            </a:endParaRPr>
          </a:p>
          <a:p>
            <a:pPr indent="-330200" lvl="0" marL="457200" rtl="0" algn="l">
              <a:spcBef>
                <a:spcPts val="0"/>
              </a:spcBef>
              <a:spcAft>
                <a:spcPts val="0"/>
              </a:spcAft>
              <a:buSzPts val="1600"/>
              <a:buFont typeface="Calibri"/>
              <a:buChar char="●"/>
            </a:pPr>
            <a:r>
              <a:rPr lang="en" sz="1600">
                <a:solidFill>
                  <a:srgbClr val="292929"/>
                </a:solidFill>
                <a:highlight>
                  <a:srgbClr val="FFFFFF"/>
                </a:highlight>
                <a:latin typeface="Calibri"/>
                <a:ea typeface="Calibri"/>
                <a:cs typeface="Calibri"/>
                <a:sym typeface="Calibri"/>
              </a:rPr>
              <a:t>We used Sentiment Analysis (SA) on Twitter data to gain deeper understanding of our customer satisfaction.</a:t>
            </a:r>
            <a:endParaRPr sz="1600">
              <a:solidFill>
                <a:srgbClr val="292929"/>
              </a:solidFill>
              <a:highlight>
                <a:srgbClr val="FFFFFF"/>
              </a:highlight>
              <a:latin typeface="Calibri"/>
              <a:ea typeface="Calibri"/>
              <a:cs typeface="Calibri"/>
              <a:sym typeface="Calibri"/>
            </a:endParaRPr>
          </a:p>
          <a:p>
            <a:pPr indent="0" lvl="0" marL="0" rtl="0" algn="l">
              <a:spcBef>
                <a:spcPts val="0"/>
              </a:spcBef>
              <a:spcAft>
                <a:spcPts val="1200"/>
              </a:spcAft>
              <a:buNone/>
            </a:pPr>
            <a:r>
              <a:t/>
            </a:r>
            <a:endParaRPr sz="1200"/>
          </a:p>
        </p:txBody>
      </p:sp>
      <p:pic>
        <p:nvPicPr>
          <p:cNvPr id="96" name="Google Shape;96;p17"/>
          <p:cNvPicPr preferRelativeResize="0"/>
          <p:nvPr/>
        </p:nvPicPr>
        <p:blipFill>
          <a:blip r:embed="rId3">
            <a:alphaModFix/>
          </a:blip>
          <a:stretch>
            <a:fillRect/>
          </a:stretch>
        </p:blipFill>
        <p:spPr>
          <a:xfrm>
            <a:off x="4658850" y="285750"/>
            <a:ext cx="4485151" cy="45720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Unstructured Data: Word Count</a:t>
            </a:r>
            <a:endParaRPr/>
          </a:p>
        </p:txBody>
      </p:sp>
      <p:sp>
        <p:nvSpPr>
          <p:cNvPr id="102" name="Google Shape;102;p18"/>
          <p:cNvSpPr txBox="1"/>
          <p:nvPr>
            <p:ph idx="1" type="body"/>
          </p:nvPr>
        </p:nvSpPr>
        <p:spPr>
          <a:xfrm>
            <a:off x="311700" y="1266325"/>
            <a:ext cx="3587400" cy="3302700"/>
          </a:xfrm>
          <a:prstGeom prst="rect">
            <a:avLst/>
          </a:prstGeom>
        </p:spPr>
        <p:txBody>
          <a:bodyPr anchorCtr="0" anchor="t" bIns="91425" lIns="91425" spcFirstLastPara="1" rIns="91425" wrap="square" tIns="91425">
            <a:normAutofit fontScale="92500" lnSpcReduction="10000"/>
          </a:bodyPr>
          <a:lstStyle/>
          <a:p>
            <a:pPr indent="-299085" lvl="0" marL="457200" rtl="0" algn="l">
              <a:spcBef>
                <a:spcPts val="0"/>
              </a:spcBef>
              <a:spcAft>
                <a:spcPts val="0"/>
              </a:spcAft>
              <a:buSzPct val="100000"/>
              <a:buChar char="●"/>
            </a:pPr>
            <a:r>
              <a:rPr lang="en" sz="1200"/>
              <a:t>Using R and ChatGPT, we used the ggplot function to create a visualization of </a:t>
            </a:r>
            <a:r>
              <a:rPr lang="en" sz="1200"/>
              <a:t>the number of instances certain words appeared in the ‘text’ attribute of our review dataset.</a:t>
            </a:r>
            <a:endParaRPr sz="1200"/>
          </a:p>
          <a:p>
            <a:pPr indent="-299085" lvl="0" marL="457200" rtl="0" algn="l">
              <a:spcBef>
                <a:spcPts val="0"/>
              </a:spcBef>
              <a:spcAft>
                <a:spcPts val="0"/>
              </a:spcAft>
              <a:buSzPct val="100000"/>
              <a:buChar char="●"/>
            </a:pPr>
            <a:r>
              <a:rPr lang="en" sz="1200"/>
              <a:t>Information such as this can help management determine what keywords are trending in reviews, which can lead to improved business decisions or even point out areas that need improvement that otherwise would have gone overlooked.</a:t>
            </a:r>
            <a:endParaRPr sz="1200"/>
          </a:p>
          <a:p>
            <a:pPr indent="-299085" lvl="0" marL="457200" rtl="0" algn="l">
              <a:spcBef>
                <a:spcPts val="0"/>
              </a:spcBef>
              <a:spcAft>
                <a:spcPts val="0"/>
              </a:spcAft>
              <a:buSzPct val="100000"/>
              <a:buChar char="●"/>
            </a:pPr>
            <a:r>
              <a:rPr lang="en" sz="1200"/>
              <a:t>‘Cancelled’ was the keyword with the highest number of instances, which would lead management to know that cancelled flights affected their business the most during the time period in which this data was gathered.</a:t>
            </a:r>
            <a:endParaRPr sz="1200"/>
          </a:p>
        </p:txBody>
      </p:sp>
      <p:pic>
        <p:nvPicPr>
          <p:cNvPr id="103" name="Google Shape;103;p18"/>
          <p:cNvPicPr preferRelativeResize="0"/>
          <p:nvPr/>
        </p:nvPicPr>
        <p:blipFill>
          <a:blip r:embed="rId3">
            <a:alphaModFix/>
          </a:blip>
          <a:stretch>
            <a:fillRect/>
          </a:stretch>
        </p:blipFill>
        <p:spPr>
          <a:xfrm>
            <a:off x="4051500" y="1304825"/>
            <a:ext cx="4940100" cy="338048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0" y="0"/>
            <a:ext cx="2224500" cy="104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040"/>
              <a:t>Issues &amp; Errors Challenged?</a:t>
            </a:r>
            <a:endParaRPr sz="3040"/>
          </a:p>
        </p:txBody>
      </p:sp>
      <p:sp>
        <p:nvSpPr>
          <p:cNvPr id="109" name="Google Shape;109;p19"/>
          <p:cNvSpPr txBox="1"/>
          <p:nvPr>
            <p:ph idx="1" type="body"/>
          </p:nvPr>
        </p:nvSpPr>
        <p:spPr>
          <a:xfrm>
            <a:off x="0" y="1587300"/>
            <a:ext cx="3503100" cy="2803800"/>
          </a:xfrm>
          <a:prstGeom prst="rect">
            <a:avLst/>
          </a:prstGeom>
        </p:spPr>
        <p:txBody>
          <a:bodyPr anchorCtr="0" anchor="t" bIns="91425" lIns="91425" spcFirstLastPara="1" rIns="91425" wrap="square" tIns="91425">
            <a:normAutofit fontScale="25000" lnSpcReduction="20000"/>
          </a:bodyPr>
          <a:lstStyle/>
          <a:p>
            <a:pPr indent="-322169" lvl="0" marL="457200" rtl="0" algn="l">
              <a:spcBef>
                <a:spcPts val="0"/>
              </a:spcBef>
              <a:spcAft>
                <a:spcPts val="0"/>
              </a:spcAft>
              <a:buClr>
                <a:srgbClr val="E06666"/>
              </a:buClr>
              <a:buSzPct val="100000"/>
              <a:buChar char="●"/>
            </a:pPr>
            <a:r>
              <a:rPr lang="en" sz="5894">
                <a:solidFill>
                  <a:srgbClr val="E06666"/>
                </a:solidFill>
                <a:highlight>
                  <a:srgbClr val="FFFFFF"/>
                </a:highlight>
              </a:rPr>
              <a:t>Indexing the data became difficult and error prone </a:t>
            </a:r>
            <a:endParaRPr sz="5894">
              <a:solidFill>
                <a:srgbClr val="E06666"/>
              </a:solidFill>
              <a:highlight>
                <a:srgbClr val="FFFFFF"/>
              </a:highlight>
            </a:endParaRPr>
          </a:p>
          <a:p>
            <a:pPr indent="-322169" lvl="0" marL="457200" rtl="0" algn="l">
              <a:spcBef>
                <a:spcPts val="0"/>
              </a:spcBef>
              <a:spcAft>
                <a:spcPts val="0"/>
              </a:spcAft>
              <a:buClr>
                <a:srgbClr val="E06666"/>
              </a:buClr>
              <a:buSzPct val="100000"/>
              <a:buChar char="●"/>
            </a:pPr>
            <a:r>
              <a:rPr lang="en" sz="5894">
                <a:solidFill>
                  <a:srgbClr val="E06666"/>
                </a:solidFill>
                <a:highlight>
                  <a:srgbClr val="FFFFFF"/>
                </a:highlight>
              </a:rPr>
              <a:t>Unclear structures did not have any </a:t>
            </a:r>
            <a:r>
              <a:rPr lang="en" sz="5894">
                <a:solidFill>
                  <a:srgbClr val="E06666"/>
                </a:solidFill>
                <a:highlight>
                  <a:srgbClr val="FFFFFF"/>
                </a:highlight>
              </a:rPr>
              <a:t>predefined</a:t>
            </a:r>
            <a:r>
              <a:rPr lang="en" sz="5894">
                <a:solidFill>
                  <a:srgbClr val="E06666"/>
                </a:solidFill>
                <a:highlight>
                  <a:srgbClr val="FFFFFF"/>
                </a:highlight>
              </a:rPr>
              <a:t> attributes</a:t>
            </a:r>
            <a:endParaRPr sz="5894">
              <a:solidFill>
                <a:srgbClr val="E06666"/>
              </a:solidFill>
              <a:highlight>
                <a:srgbClr val="FFFFFF"/>
              </a:highlight>
            </a:endParaRPr>
          </a:p>
          <a:p>
            <a:pPr indent="-322169" lvl="1" marL="914400" rtl="0" algn="l">
              <a:spcBef>
                <a:spcPts val="0"/>
              </a:spcBef>
              <a:spcAft>
                <a:spcPts val="0"/>
              </a:spcAft>
              <a:buClr>
                <a:srgbClr val="E06666"/>
              </a:buClr>
              <a:buSzPct val="100000"/>
              <a:buChar char="○"/>
            </a:pPr>
            <a:r>
              <a:rPr lang="en" sz="5894">
                <a:solidFill>
                  <a:srgbClr val="E06666"/>
                </a:solidFill>
                <a:highlight>
                  <a:srgbClr val="FFFFFF"/>
                </a:highlight>
              </a:rPr>
              <a:t>Had led to search results being not very accurate</a:t>
            </a:r>
            <a:endParaRPr sz="5894">
              <a:solidFill>
                <a:srgbClr val="E06666"/>
              </a:solidFill>
              <a:highlight>
                <a:srgbClr val="FFFFFF"/>
              </a:highlight>
            </a:endParaRPr>
          </a:p>
          <a:p>
            <a:pPr indent="-322169" lvl="0" marL="457200" rtl="0" algn="l">
              <a:spcBef>
                <a:spcPts val="0"/>
              </a:spcBef>
              <a:spcAft>
                <a:spcPts val="0"/>
              </a:spcAft>
              <a:buClr>
                <a:srgbClr val="E06666"/>
              </a:buClr>
              <a:buSzPct val="100000"/>
              <a:buChar char="●"/>
            </a:pPr>
            <a:r>
              <a:rPr lang="en" sz="5894">
                <a:solidFill>
                  <a:srgbClr val="E06666"/>
                </a:solidFill>
                <a:highlight>
                  <a:srgbClr val="FFFFFF"/>
                </a:highlight>
              </a:rPr>
              <a:t>Difficult to store and manage certain unstructured data </a:t>
            </a:r>
            <a:endParaRPr sz="5894">
              <a:solidFill>
                <a:srgbClr val="E06666"/>
              </a:solidFill>
              <a:highlight>
                <a:srgbClr val="FFFFFF"/>
              </a:highlight>
            </a:endParaRPr>
          </a:p>
          <a:p>
            <a:pPr indent="-322169" lvl="1" marL="914400" rtl="0" algn="l">
              <a:spcBef>
                <a:spcPts val="0"/>
              </a:spcBef>
              <a:spcAft>
                <a:spcPts val="0"/>
              </a:spcAft>
              <a:buClr>
                <a:srgbClr val="E06666"/>
              </a:buClr>
              <a:buSzPct val="100000"/>
              <a:buChar char="○"/>
            </a:pPr>
            <a:r>
              <a:rPr lang="en" sz="5894">
                <a:solidFill>
                  <a:srgbClr val="E06666"/>
                </a:solidFill>
                <a:highlight>
                  <a:srgbClr val="FFFFFF"/>
                </a:highlight>
              </a:rPr>
              <a:t>Due to lack of schema and structure</a:t>
            </a:r>
            <a:endParaRPr sz="5894">
              <a:solidFill>
                <a:srgbClr val="E06666"/>
              </a:solidFill>
              <a:highlight>
                <a:srgbClr val="FFFFFF"/>
              </a:highlight>
            </a:endParaRPr>
          </a:p>
          <a:p>
            <a:pPr indent="0" lvl="0" marL="457200" rtl="0" algn="l">
              <a:spcBef>
                <a:spcPts val="1200"/>
              </a:spcBef>
              <a:spcAft>
                <a:spcPts val="0"/>
              </a:spcAft>
              <a:buNone/>
            </a:pPr>
            <a:r>
              <a:t/>
            </a:r>
            <a:endParaRPr sz="1300">
              <a:solidFill>
                <a:srgbClr val="E06666"/>
              </a:solidFill>
              <a:highlight>
                <a:srgbClr val="FFFFFF"/>
              </a:highlight>
            </a:endParaRPr>
          </a:p>
          <a:p>
            <a:pPr indent="0" lvl="0" marL="0" rtl="0" algn="l">
              <a:spcBef>
                <a:spcPts val="1200"/>
              </a:spcBef>
              <a:spcAft>
                <a:spcPts val="1200"/>
              </a:spcAft>
              <a:buNone/>
            </a:pPr>
            <a:r>
              <a:t/>
            </a:r>
            <a:endParaRPr sz="1200">
              <a:solidFill>
                <a:srgbClr val="282828"/>
              </a:solidFill>
              <a:highlight>
                <a:srgbClr val="FFFFFF"/>
              </a:highlight>
            </a:endParaRPr>
          </a:p>
        </p:txBody>
      </p:sp>
      <p:sp>
        <p:nvSpPr>
          <p:cNvPr id="110" name="Google Shape;110;p19"/>
          <p:cNvSpPr txBox="1"/>
          <p:nvPr>
            <p:ph type="title"/>
          </p:nvPr>
        </p:nvSpPr>
        <p:spPr>
          <a:xfrm>
            <a:off x="6807525" y="0"/>
            <a:ext cx="2336400" cy="1203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Benefits Encountered? </a:t>
            </a:r>
            <a:endParaRPr/>
          </a:p>
        </p:txBody>
      </p:sp>
      <p:sp>
        <p:nvSpPr>
          <p:cNvPr id="111" name="Google Shape;111;p19"/>
          <p:cNvSpPr txBox="1"/>
          <p:nvPr>
            <p:ph idx="1" type="body"/>
          </p:nvPr>
        </p:nvSpPr>
        <p:spPr>
          <a:xfrm>
            <a:off x="5323425" y="1434750"/>
            <a:ext cx="3820500" cy="2639100"/>
          </a:xfrm>
          <a:prstGeom prst="rect">
            <a:avLst/>
          </a:prstGeom>
        </p:spPr>
        <p:txBody>
          <a:bodyPr anchorCtr="0" anchor="t" bIns="91425" lIns="91425" spcFirstLastPara="1" rIns="91425" wrap="square" tIns="91425">
            <a:normAutofit lnSpcReduction="10000"/>
          </a:bodyPr>
          <a:lstStyle/>
          <a:p>
            <a:pPr indent="457200" lvl="0" marL="0" rtl="0" algn="l">
              <a:spcBef>
                <a:spcPts val="0"/>
              </a:spcBef>
              <a:spcAft>
                <a:spcPts val="0"/>
              </a:spcAft>
              <a:buNone/>
            </a:pPr>
            <a:r>
              <a:rPr b="1" lang="en"/>
              <a:t>Accurate Prediction:</a:t>
            </a:r>
            <a:endParaRPr b="1"/>
          </a:p>
          <a:p>
            <a:pPr indent="-342900" lvl="0" marL="457200" rtl="0" algn="l">
              <a:spcBef>
                <a:spcPts val="1200"/>
              </a:spcBef>
              <a:spcAft>
                <a:spcPts val="0"/>
              </a:spcAft>
              <a:buClr>
                <a:srgbClr val="6AA84F"/>
              </a:buClr>
              <a:buSzPts val="1800"/>
              <a:buAutoNum type="arabicPeriod"/>
            </a:pPr>
            <a:r>
              <a:rPr lang="en">
                <a:solidFill>
                  <a:srgbClr val="6AA84F"/>
                </a:solidFill>
              </a:rPr>
              <a:t>Improved Decision-Making</a:t>
            </a:r>
            <a:endParaRPr>
              <a:solidFill>
                <a:srgbClr val="6AA84F"/>
              </a:solidFill>
            </a:endParaRPr>
          </a:p>
          <a:p>
            <a:pPr indent="-342900" lvl="0" marL="457200" rtl="0" algn="l">
              <a:spcBef>
                <a:spcPts val="0"/>
              </a:spcBef>
              <a:spcAft>
                <a:spcPts val="0"/>
              </a:spcAft>
              <a:buClr>
                <a:srgbClr val="6AA84F"/>
              </a:buClr>
              <a:buSzPts val="1800"/>
              <a:buAutoNum type="arabicPeriod"/>
            </a:pPr>
            <a:r>
              <a:rPr lang="en">
                <a:solidFill>
                  <a:srgbClr val="6AA84F"/>
                </a:solidFill>
              </a:rPr>
              <a:t>Faster growth</a:t>
            </a:r>
            <a:endParaRPr>
              <a:solidFill>
                <a:srgbClr val="6AA84F"/>
              </a:solidFill>
            </a:endParaRPr>
          </a:p>
          <a:p>
            <a:pPr indent="-342900" lvl="0" marL="457200" rtl="0" algn="l">
              <a:spcBef>
                <a:spcPts val="0"/>
              </a:spcBef>
              <a:spcAft>
                <a:spcPts val="0"/>
              </a:spcAft>
              <a:buClr>
                <a:srgbClr val="6AA84F"/>
              </a:buClr>
              <a:buSzPts val="1800"/>
              <a:buAutoNum type="arabicPeriod"/>
            </a:pPr>
            <a:r>
              <a:rPr lang="en">
                <a:solidFill>
                  <a:srgbClr val="6AA84F"/>
                </a:solidFill>
              </a:rPr>
              <a:t>Data we acquire can be very flexible	</a:t>
            </a:r>
            <a:endParaRPr>
              <a:solidFill>
                <a:srgbClr val="6AA84F"/>
              </a:solidFill>
            </a:endParaRPr>
          </a:p>
          <a:p>
            <a:pPr indent="-317500" lvl="1" marL="914400" rtl="0" algn="l">
              <a:spcBef>
                <a:spcPts val="0"/>
              </a:spcBef>
              <a:spcAft>
                <a:spcPts val="0"/>
              </a:spcAft>
              <a:buClr>
                <a:srgbClr val="6AA84F"/>
              </a:buClr>
              <a:buSzPts val="1400"/>
              <a:buAutoNum type="alphaLcPeriod"/>
            </a:pPr>
            <a:r>
              <a:rPr lang="en">
                <a:solidFill>
                  <a:srgbClr val="6AA84F"/>
                </a:solidFill>
              </a:rPr>
              <a:t>Not constrained due to lack of schema</a:t>
            </a:r>
            <a:endParaRPr>
              <a:solidFill>
                <a:srgbClr val="6AA84F"/>
              </a:solidFill>
            </a:endParaRPr>
          </a:p>
          <a:p>
            <a:pPr indent="-342900" lvl="0" marL="457200" rtl="0" algn="l">
              <a:spcBef>
                <a:spcPts val="0"/>
              </a:spcBef>
              <a:spcAft>
                <a:spcPts val="0"/>
              </a:spcAft>
              <a:buClr>
                <a:srgbClr val="6AA84F"/>
              </a:buClr>
              <a:buSzPts val="1800"/>
              <a:buAutoNum type="arabicPeriod"/>
            </a:pPr>
            <a:r>
              <a:rPr lang="en">
                <a:solidFill>
                  <a:srgbClr val="6AA84F"/>
                </a:solidFill>
              </a:rPr>
              <a:t>Highly scalable</a:t>
            </a:r>
            <a:endParaRPr>
              <a:solidFill>
                <a:srgbClr val="6AA84F"/>
              </a:solidFill>
            </a:endParaRPr>
          </a:p>
        </p:txBody>
      </p:sp>
      <p:sp>
        <p:nvSpPr>
          <p:cNvPr id="112" name="Google Shape;112;p19"/>
          <p:cNvSpPr txBox="1"/>
          <p:nvPr/>
        </p:nvSpPr>
        <p:spPr>
          <a:xfrm>
            <a:off x="0" y="4391100"/>
            <a:ext cx="3000000" cy="65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40">
                <a:solidFill>
                  <a:schemeClr val="accent1"/>
                </a:solidFill>
                <a:latin typeface="PT Sans Narrow"/>
                <a:ea typeface="PT Sans Narrow"/>
                <a:cs typeface="PT Sans Narrow"/>
                <a:sym typeface="PT Sans Narrow"/>
              </a:rPr>
              <a:t>(Disadvantages)</a:t>
            </a:r>
            <a:endParaRPr/>
          </a:p>
        </p:txBody>
      </p:sp>
      <p:sp>
        <p:nvSpPr>
          <p:cNvPr id="113" name="Google Shape;113;p19"/>
          <p:cNvSpPr txBox="1"/>
          <p:nvPr/>
        </p:nvSpPr>
        <p:spPr>
          <a:xfrm>
            <a:off x="6144000" y="4304700"/>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600">
                <a:solidFill>
                  <a:schemeClr val="accent1"/>
                </a:solidFill>
                <a:latin typeface="PT Sans Narrow"/>
                <a:ea typeface="PT Sans Narrow"/>
                <a:cs typeface="PT Sans Narrow"/>
                <a:sym typeface="PT Sans Narrow"/>
              </a:rPr>
              <a:t>(</a:t>
            </a:r>
            <a:r>
              <a:rPr b="1" lang="en" sz="3600">
                <a:solidFill>
                  <a:schemeClr val="accent1"/>
                </a:solidFill>
                <a:latin typeface="PT Sans Narrow"/>
                <a:ea typeface="PT Sans Narrow"/>
                <a:cs typeface="PT Sans Narrow"/>
                <a:sym typeface="PT Sans Narrow"/>
              </a:rPr>
              <a:t>Advantages)</a:t>
            </a:r>
            <a:endParaRPr/>
          </a:p>
        </p:txBody>
      </p:sp>
      <p:pic>
        <p:nvPicPr>
          <p:cNvPr id="114" name="Google Shape;114;p19"/>
          <p:cNvPicPr preferRelativeResize="0"/>
          <p:nvPr/>
        </p:nvPicPr>
        <p:blipFill rotWithShape="1">
          <a:blip r:embed="rId3">
            <a:alphaModFix/>
          </a:blip>
          <a:srcRect b="2049" l="0" r="34819" t="6850"/>
          <a:stretch/>
        </p:blipFill>
        <p:spPr>
          <a:xfrm>
            <a:off x="5556997" y="0"/>
            <a:ext cx="1126253" cy="1046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Wrap Up</a:t>
            </a:r>
            <a:endParaRPr/>
          </a:p>
        </p:txBody>
      </p:sp>
      <p:sp>
        <p:nvSpPr>
          <p:cNvPr id="120" name="Google Shape;120;p20"/>
          <p:cNvSpPr txBox="1"/>
          <p:nvPr>
            <p:ph idx="1" type="body"/>
          </p:nvPr>
        </p:nvSpPr>
        <p:spPr>
          <a:xfrm>
            <a:off x="311700" y="1266325"/>
            <a:ext cx="5910600" cy="3302700"/>
          </a:xfrm>
          <a:prstGeom prst="rect">
            <a:avLst/>
          </a:prstGeom>
        </p:spPr>
        <p:txBody>
          <a:bodyPr anchorCtr="0" anchor="t" bIns="91425" lIns="91425" spcFirstLastPara="1" rIns="91425" wrap="square" tIns="91425">
            <a:normAutofit/>
          </a:bodyPr>
          <a:lstStyle/>
          <a:p>
            <a:pPr indent="-323850" lvl="0" marL="457200" rtl="0" algn="l">
              <a:lnSpc>
                <a:spcPct val="105000"/>
              </a:lnSpc>
              <a:spcBef>
                <a:spcPts val="0"/>
              </a:spcBef>
              <a:spcAft>
                <a:spcPts val="0"/>
              </a:spcAft>
              <a:buSzPts val="1500"/>
              <a:buChar char="●"/>
            </a:pPr>
            <a:r>
              <a:rPr lang="en" sz="1500"/>
              <a:t>By evaluating unstructured data through twitter, we were able to find that our customers tweeted often with a </a:t>
            </a:r>
            <a:r>
              <a:rPr lang="en" sz="1500" u="sng"/>
              <a:t>negative </a:t>
            </a:r>
            <a:r>
              <a:rPr lang="en" sz="1500"/>
              <a:t>sentiment, one customer tweeted they had issues with our inflight meals and others were frustrated about flight delays.</a:t>
            </a:r>
            <a:endParaRPr sz="1500"/>
          </a:p>
          <a:p>
            <a:pPr indent="-323850" lvl="0" marL="457200" rtl="0" algn="l">
              <a:lnSpc>
                <a:spcPct val="105000"/>
              </a:lnSpc>
              <a:spcBef>
                <a:spcPts val="0"/>
              </a:spcBef>
              <a:spcAft>
                <a:spcPts val="0"/>
              </a:spcAft>
              <a:buSzPts val="1500"/>
              <a:buChar char="●"/>
            </a:pPr>
            <a:r>
              <a:rPr lang="en" sz="1500"/>
              <a:t>Using structured data in the surveys that we used, our analysis efforts concluded that: </a:t>
            </a:r>
            <a:r>
              <a:rPr lang="en" sz="1500" u="sng"/>
              <a:t>inflight Wifi service</a:t>
            </a:r>
            <a:r>
              <a:rPr lang="en" sz="1500"/>
              <a:t>, </a:t>
            </a:r>
            <a:r>
              <a:rPr lang="en" sz="1500" u="sng"/>
              <a:t>ease of inflight booking</a:t>
            </a:r>
            <a:r>
              <a:rPr lang="en" sz="1500"/>
              <a:t>, </a:t>
            </a:r>
            <a:r>
              <a:rPr lang="en" sz="1500" u="sng"/>
              <a:t>cleanliness </a:t>
            </a:r>
            <a:r>
              <a:rPr lang="en" sz="1500"/>
              <a:t>contributed to negative reviews.</a:t>
            </a:r>
            <a:endParaRPr sz="1500"/>
          </a:p>
          <a:p>
            <a:pPr indent="-323850" lvl="0" marL="457200" rtl="0" algn="l">
              <a:lnSpc>
                <a:spcPct val="105000"/>
              </a:lnSpc>
              <a:spcBef>
                <a:spcPts val="0"/>
              </a:spcBef>
              <a:spcAft>
                <a:spcPts val="0"/>
              </a:spcAft>
              <a:buSzPts val="1500"/>
              <a:buChar char="●"/>
            </a:pPr>
            <a:r>
              <a:rPr lang="en" sz="1500"/>
              <a:t>By finding tweets that emphasized the most specific phrases, our analysts found the phrase: “</a:t>
            </a:r>
            <a:r>
              <a:rPr lang="en" sz="1500" u="sng"/>
              <a:t>cancelled</a:t>
            </a:r>
            <a:r>
              <a:rPr lang="en" sz="1500"/>
              <a:t>” popped up the most often.</a:t>
            </a:r>
            <a:endParaRPr sz="1500"/>
          </a:p>
        </p:txBody>
      </p:sp>
      <p:pic>
        <p:nvPicPr>
          <p:cNvPr id="121" name="Google Shape;121;p20"/>
          <p:cNvPicPr preferRelativeResize="0"/>
          <p:nvPr/>
        </p:nvPicPr>
        <p:blipFill>
          <a:blip r:embed="rId3">
            <a:alphaModFix/>
          </a:blip>
          <a:stretch>
            <a:fillRect/>
          </a:stretch>
        </p:blipFill>
        <p:spPr>
          <a:xfrm>
            <a:off x="6358675" y="445025"/>
            <a:ext cx="2616900" cy="1743317"/>
          </a:xfrm>
          <a:prstGeom prst="rect">
            <a:avLst/>
          </a:prstGeom>
          <a:noFill/>
          <a:ln>
            <a:noFill/>
          </a:ln>
        </p:spPr>
      </p:pic>
      <p:pic>
        <p:nvPicPr>
          <p:cNvPr id="122" name="Google Shape;122;p20"/>
          <p:cNvPicPr preferRelativeResize="0"/>
          <p:nvPr/>
        </p:nvPicPr>
        <p:blipFill>
          <a:blip r:embed="rId4">
            <a:alphaModFix/>
          </a:blip>
          <a:stretch>
            <a:fillRect/>
          </a:stretch>
        </p:blipFill>
        <p:spPr>
          <a:xfrm>
            <a:off x="6358675" y="2824842"/>
            <a:ext cx="2616899" cy="174417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 &amp; </a:t>
            </a:r>
            <a:r>
              <a:rPr lang="en"/>
              <a:t>Recommendations</a:t>
            </a:r>
            <a:endParaRPr/>
          </a:p>
        </p:txBody>
      </p:sp>
      <p:sp>
        <p:nvSpPr>
          <p:cNvPr id="128" name="Google Shape;128;p21"/>
          <p:cNvSpPr txBox="1"/>
          <p:nvPr>
            <p:ph idx="1" type="body"/>
          </p:nvPr>
        </p:nvSpPr>
        <p:spPr>
          <a:xfrm>
            <a:off x="311700" y="1266325"/>
            <a:ext cx="57504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Following the analysis of trends found by our analysts, we have come to the conclusion that customers were dissatisfied with: </a:t>
            </a:r>
            <a:r>
              <a:rPr lang="en">
                <a:highlight>
                  <a:srgbClr val="FFFF00"/>
                </a:highlight>
              </a:rPr>
              <a:t>inflight booking options, inflight wifi services, and flight arrival schedules.</a:t>
            </a:r>
            <a:endParaRPr sz="2400">
              <a:highlight>
                <a:srgbClr val="FFFF00"/>
              </a:highlight>
            </a:endParaRPr>
          </a:p>
          <a:p>
            <a:pPr indent="-342900" lvl="0" marL="457200" rtl="0" algn="l">
              <a:spcBef>
                <a:spcPts val="0"/>
              </a:spcBef>
              <a:spcAft>
                <a:spcPts val="0"/>
              </a:spcAft>
              <a:buSzPts val="1800"/>
              <a:buChar char="●"/>
            </a:pPr>
            <a:r>
              <a:rPr lang="en"/>
              <a:t>If changes were made to these areas, then we can fix issues regarding customer complaints and fix our bottom line of our customer base and subsequently increase the value of our loyalty program.</a:t>
            </a:r>
            <a:endParaRPr/>
          </a:p>
        </p:txBody>
      </p:sp>
      <p:pic>
        <p:nvPicPr>
          <p:cNvPr id="129" name="Google Shape;129;p21"/>
          <p:cNvPicPr preferRelativeResize="0"/>
          <p:nvPr/>
        </p:nvPicPr>
        <p:blipFill>
          <a:blip r:embed="rId3">
            <a:alphaModFix/>
          </a:blip>
          <a:stretch>
            <a:fillRect/>
          </a:stretch>
        </p:blipFill>
        <p:spPr>
          <a:xfrm>
            <a:off x="6254450" y="1774087"/>
            <a:ext cx="2822800" cy="15953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